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79" r:id="rId3"/>
    <p:sldId id="278" r:id="rId4"/>
    <p:sldId id="257" r:id="rId5"/>
    <p:sldId id="260" r:id="rId6"/>
    <p:sldId id="259" r:id="rId7"/>
    <p:sldId id="258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6" r:id="rId2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82" y="11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D:\Teachings\&#35838;&#20214;\&#21382;&#21490;\&#19971;&#19979;\&#31532;15&#35838;\&#26032;&#21152;&#22369;&#30340;&#37073;&#21644;&#23453;&#33337;.mp4" TargetMode="External"/><Relationship Id="rId1" Type="http://schemas.microsoft.com/office/2007/relationships/media" Target="file:///D:\Teachings\&#35838;&#20214;\&#21382;&#21490;\&#19971;&#19979;\&#31532;15&#35838;\&#26032;&#21152;&#22369;&#30340;&#37073;&#21644;&#23453;&#33337;.mp4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slide" Target="slide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Teachings\&#35838;&#20214;\&#21382;&#21490;\&#19971;&#19979;\&#31532;15&#35838;\&#37073;&#21644;&#19979;&#35199;&#27915;.mp4" TargetMode="External"/><Relationship Id="rId1" Type="http://schemas.microsoft.com/office/2007/relationships/media" Target="file:///D:\Teachings\&#35838;&#20214;\&#21382;&#21490;\&#19971;&#19979;\&#31532;15&#35838;\&#37073;&#21644;&#19979;&#35199;&#27915;.mp4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115616" y="267494"/>
            <a:ext cx="73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  <a:ea typeface="隶书"/>
              </a:rPr>
              <a:t>习近平讲故事：新加坡的郑和宝船</a:t>
            </a:r>
          </a:p>
        </p:txBody>
      </p:sp>
      <p:pic>
        <p:nvPicPr>
          <p:cNvPr id="13" name="新加坡的郑和宝船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1475656" y="951570"/>
            <a:ext cx="6408712" cy="3132348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619672" y="1131590"/>
            <a:ext cx="6264696" cy="288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/>
            <a:r>
              <a:rPr lang="zh-CN" altLang="en-US" sz="32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郑和下西洋是世界航海史上的壮举，对当时以及后世都产生了深远的影响。那郑和七下西洋到达了哪些国家和地区？带来的影响表现在哪些方面？</a:t>
            </a:r>
          </a:p>
        </p:txBody>
      </p:sp>
    </p:spTree>
    <p:extLst>
      <p:ext uri="{BB962C8B-B14F-4D97-AF65-F5344CB8AC3E}">
        <p14:creationId xmlns:p14="http://schemas.microsoft.com/office/powerpoint/2010/main" val="169465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>
                <p:cTn id="1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1115616" y="195486"/>
            <a:ext cx="691276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0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身临其境：假设你是郑和船队一员，结合材料谈一谈你们取得成功的原因。</a:t>
            </a:r>
            <a:endParaRPr lang="zh-CN" altLang="en-US" sz="20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effectLst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827585" y="897564"/>
            <a:ext cx="72008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sz="2000" b="1" dirty="0">
                <a:latin typeface="华文隶书" pitchFamily="2" charset="-122"/>
                <a:ea typeface="华文隶书" pitchFamily="2" charset="-122"/>
                <a:sym typeface="Arial" pitchFamily="34" charset="0"/>
              </a:rPr>
              <a:t>材料</a:t>
            </a:r>
            <a:r>
              <a:rPr lang="zh-CN" altLang="en-US" sz="2000" b="1" dirty="0">
                <a:latin typeface="华文隶书" pitchFamily="2" charset="-122"/>
                <a:ea typeface="华文隶书" pitchFamily="2" charset="-122"/>
                <a:sym typeface="Arial" pitchFamily="34" charset="0"/>
              </a:rPr>
              <a:t>一</a:t>
            </a:r>
            <a:r>
              <a:rPr lang="zh-CN" altLang="zh-CN" sz="2000" b="1" dirty="0">
                <a:latin typeface="华文隶书" pitchFamily="2" charset="-122"/>
                <a:ea typeface="华文隶书" pitchFamily="2" charset="-122"/>
                <a:sym typeface="Arial" pitchFamily="34" charset="0"/>
              </a:rPr>
              <a:t>：</a:t>
            </a:r>
            <a:r>
              <a:rPr lang="en-US" altLang="zh-CN" sz="2000" b="1" dirty="0">
                <a:latin typeface="华文楷体" pitchFamily="2" charset="-122"/>
                <a:ea typeface="华文楷体" pitchFamily="2" charset="-122"/>
                <a:sym typeface="Arial" pitchFamily="34" charset="0"/>
              </a:rPr>
              <a:t> </a:t>
            </a:r>
            <a:r>
              <a:rPr lang="zh-CN" altLang="zh-CN" sz="2000" b="1" dirty="0">
                <a:latin typeface="华文楷体" pitchFamily="2" charset="-122"/>
                <a:ea typeface="华文楷体" pitchFamily="2" charset="-122"/>
                <a:sym typeface="Arial" pitchFamily="34" charset="0"/>
              </a:rPr>
              <a:t>史书记载洪武末年时，“</a:t>
            </a:r>
            <a:r>
              <a:rPr lang="zh-CN" altLang="zh-CN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  <a:sym typeface="Arial" pitchFamily="34" charset="0"/>
              </a:rPr>
              <a:t>仓廪充积，天下太平</a:t>
            </a:r>
            <a:r>
              <a:rPr lang="zh-CN" altLang="zh-CN" sz="2000" b="1" dirty="0">
                <a:latin typeface="华文楷体" pitchFamily="2" charset="-122"/>
                <a:ea typeface="华文楷体" pitchFamily="2" charset="-122"/>
                <a:sym typeface="Arial" pitchFamily="34" charset="0"/>
              </a:rPr>
              <a:t>”。建文帝时期，“家给人足，外门不阖”。到永乐年间，明王朝统治已极盛</a:t>
            </a:r>
            <a:r>
              <a:rPr lang="zh-CN" altLang="zh-CN" sz="2000" b="1" dirty="0">
                <a:latin typeface="华文楷体" pitchFamily="2" charset="-122"/>
                <a:ea typeface="华文楷体" pitchFamily="2" charset="-122"/>
              </a:rPr>
              <a:t>。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827584" y="1923678"/>
            <a:ext cx="7344816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zh-CN" sz="2000" b="1" dirty="0">
                <a:latin typeface="华文隶书" pitchFamily="2" charset="-122"/>
                <a:ea typeface="华文隶书" pitchFamily="2" charset="-122"/>
              </a:rPr>
              <a:t>材料</a:t>
            </a:r>
            <a:r>
              <a:rPr lang="zh-CN" altLang="en-US" sz="2000" b="1" dirty="0">
                <a:latin typeface="华文隶书" pitchFamily="2" charset="-122"/>
                <a:ea typeface="华文隶书" pitchFamily="2" charset="-122"/>
              </a:rPr>
              <a:t>二</a:t>
            </a:r>
            <a:r>
              <a:rPr lang="zh-CN" altLang="zh-CN" sz="2000" b="1" dirty="0">
                <a:latin typeface="华文隶书" pitchFamily="2" charset="-122"/>
                <a:ea typeface="华文隶书" pitchFamily="2" charset="-122"/>
              </a:rPr>
              <a:t>：</a:t>
            </a:r>
            <a:r>
              <a:rPr lang="zh-CN" altLang="zh-CN" sz="2000" b="1" dirty="0">
                <a:latin typeface="华文楷体" pitchFamily="2" charset="-122"/>
                <a:ea typeface="华文楷体" pitchFamily="2" charset="-122"/>
              </a:rPr>
              <a:t>宋元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时期</a:t>
            </a:r>
            <a:r>
              <a:rPr lang="zh-CN" altLang="en-US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</a:rPr>
              <a:t>造船和航海技术有了较大的发展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。中国的航海家除了使用</a:t>
            </a:r>
            <a:r>
              <a:rPr lang="zh-CN" altLang="en-US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</a:rPr>
              <a:t>指南针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外，也初步掌握了</a:t>
            </a:r>
            <a:r>
              <a:rPr lang="zh-CN" altLang="en-US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</a:rPr>
              <a:t>潮汐、信风、气象的规律。</a:t>
            </a:r>
            <a:endParaRPr lang="en-US" altLang="zh-CN" sz="2000" b="1" dirty="0">
              <a:solidFill>
                <a:srgbClr val="FF0000"/>
              </a:solidFill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9" name="文本框 1"/>
          <p:cNvSpPr txBox="1">
            <a:spLocks noChangeArrowheads="1"/>
          </p:cNvSpPr>
          <p:nvPr/>
        </p:nvSpPr>
        <p:spPr bwMode="auto">
          <a:xfrm>
            <a:off x="827584" y="2949792"/>
            <a:ext cx="7344816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华文隶书" pitchFamily="2" charset="-122"/>
                <a:ea typeface="华文隶书" pitchFamily="2" charset="-122"/>
              </a:rPr>
              <a:t>材料三：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郑和，回族，出身于穆斯林家庭</a:t>
            </a:r>
            <a:r>
              <a:rPr lang="en-US" altLang="zh-CN" sz="2000" b="1" dirty="0">
                <a:latin typeface="华文楷体" pitchFamily="2" charset="-122"/>
                <a:ea typeface="华文楷体" pitchFamily="2" charset="-122"/>
              </a:rPr>
              <a:t>,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又皈依佛教</a:t>
            </a:r>
            <a:r>
              <a:rPr lang="en-US" altLang="zh-CN" sz="2000" b="1" dirty="0">
                <a:latin typeface="华文楷体" pitchFamily="2" charset="-122"/>
                <a:ea typeface="华文楷体" pitchFamily="2" charset="-122"/>
              </a:rPr>
              <a:t>,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熟悉伊斯兰教和佛教。从小养成了</a:t>
            </a:r>
            <a:r>
              <a:rPr lang="zh-CN" altLang="en-US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</a:rPr>
              <a:t>吃苦耐劳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latin typeface="华文楷体" pitchFamily="2" charset="-122"/>
                <a:ea typeface="华文楷体" pitchFamily="2" charset="-122"/>
              </a:rPr>
              <a:t>英勇无畏</a:t>
            </a:r>
            <a:r>
              <a:rPr lang="zh-CN" altLang="en-US" sz="2000" b="1" dirty="0">
                <a:latin typeface="华文楷体" pitchFamily="2" charset="-122"/>
                <a:ea typeface="华文楷体" pitchFamily="2" charset="-122"/>
              </a:rPr>
              <a:t>的气概。在“靖难之役”中立下赫赫战功，有一定的政治经验和组织才能。</a:t>
            </a:r>
          </a:p>
        </p:txBody>
      </p:sp>
      <p:sp>
        <p:nvSpPr>
          <p:cNvPr id="10" name="矩形 9"/>
          <p:cNvSpPr/>
          <p:nvPr/>
        </p:nvSpPr>
        <p:spPr>
          <a:xfrm>
            <a:off x="1259632" y="987574"/>
            <a:ext cx="640871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明朝前期经济繁荣，国力强盛。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259632" y="1923678"/>
            <a:ext cx="6408712" cy="756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造船和航海技术的发展，指南针应用，地理知识丰富。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187624" y="3147814"/>
            <a:ext cx="640871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郑和优秀的个人品格和能力。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矩形 195626"/>
          <p:cNvSpPr>
            <a:spLocks noChangeArrowheads="1"/>
          </p:cNvSpPr>
          <p:nvPr/>
        </p:nvSpPr>
        <p:spPr bwMode="auto">
          <a:xfrm>
            <a:off x="1043608" y="267494"/>
            <a:ext cx="698620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200" b="1" dirty="0">
                <a:latin typeface="黑体" pitchFamily="49" charset="-122"/>
                <a:ea typeface="黑体" pitchFamily="49" charset="-122"/>
              </a:rPr>
              <a:t>15-16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世纪中西方主要航海活动比较表</a:t>
            </a:r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2931" y="843558"/>
            <a:ext cx="7545494" cy="3402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9" descr="新闻纸"/>
          <p:cNvSpPr txBox="1"/>
          <p:nvPr/>
        </p:nvSpPr>
        <p:spPr>
          <a:xfrm>
            <a:off x="683568" y="1761661"/>
            <a:ext cx="7632848" cy="1846659"/>
          </a:xfrm>
          <a:prstGeom prst="rect">
            <a:avLst/>
          </a:prstGeom>
          <a:solidFill>
            <a:srgbClr val="00CCFF"/>
          </a:solidFill>
          <a:ln w="28575" cap="flat" cmpd="sng">
            <a:solidFill>
              <a:srgbClr val="000080"/>
            </a:solidFill>
            <a:prstDash val="solid"/>
            <a:miter/>
            <a:headEnd type="none" w="med" len="med"/>
            <a:tailEnd type="none" w="med" len="med"/>
          </a:ln>
          <a:effectLst>
            <a:outerShdw dist="107763" dir="2699999" algn="ctr" rotWithShape="0">
              <a:srgbClr val="A50021">
                <a:alpha val="50000"/>
              </a:srgbClr>
            </a:outerShdw>
          </a:effectLst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r>
              <a:rPr lang="en-US" altLang="zh-CN" sz="6000" dirty="0">
                <a:solidFill>
                  <a:srgbClr val="A5002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隶书" pitchFamily="49" charset="-122"/>
              </a:rPr>
              <a:t>   </a:t>
            </a:r>
            <a:r>
              <a:rPr lang="zh-CN" altLang="en-US" sz="5400" dirty="0">
                <a:ea typeface="隶书" pitchFamily="49" charset="-122"/>
              </a:rPr>
              <a:t>郑和下西洋是世界航海史上的空前壮举！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5616" y="303499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（三）郑和下西洋意义</a:t>
            </a:r>
          </a:p>
        </p:txBody>
      </p:sp>
      <p:sp>
        <p:nvSpPr>
          <p:cNvPr id="4" name="矩形 3"/>
          <p:cNvSpPr/>
          <p:nvPr/>
        </p:nvSpPr>
        <p:spPr>
          <a:xfrm>
            <a:off x="1259632" y="951570"/>
            <a:ext cx="3368298" cy="223151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5" descr="yp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11760" y="1005577"/>
            <a:ext cx="2237740" cy="2103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1115617" y="1005576"/>
            <a:ext cx="1410717" cy="23083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STXinwei" panose="02010800040101010101" pitchFamily="2" charset="-122"/>
                <a:ea typeface="STXinwei" panose="02010800040101010101" pitchFamily="2" charset="-122"/>
              </a:rPr>
              <a:t>郑和受到</a:t>
            </a:r>
            <a:r>
              <a:rPr lang="zh-CN" altLang="en-US" sz="2400" b="1" dirty="0">
                <a:latin typeface="STXinwei" panose="02010800040101010101" pitchFamily="2" charset="-122"/>
                <a:ea typeface="STXinwei" panose="02010800040101010101" pitchFamily="2" charset="-122"/>
                <a:sym typeface="+mn-ea"/>
              </a:rPr>
              <a:t>榜葛剌</a:t>
            </a:r>
            <a:r>
              <a:rPr lang="zh-CN" altLang="en-US" sz="2400" b="1" dirty="0">
                <a:latin typeface="STXinwei" panose="02010800040101010101" pitchFamily="2" charset="-122"/>
                <a:ea typeface="STXinwei" panose="02010800040101010101" pitchFamily="2" charset="-122"/>
              </a:rPr>
              <a:t>的热烈欢迎，并把</a:t>
            </a:r>
            <a:r>
              <a:rPr lang="zh-CN" altLang="en-US" sz="2400" b="1" dirty="0">
                <a:solidFill>
                  <a:srgbClr val="C0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长颈鹿</a:t>
            </a:r>
            <a:r>
              <a:rPr lang="zh-CN" altLang="en-US" sz="2400" b="1" dirty="0">
                <a:latin typeface="STXinwei" panose="02010800040101010101" pitchFamily="2" charset="-122"/>
                <a:ea typeface="STXinwei" panose="02010800040101010101" pitchFamily="2" charset="-122"/>
              </a:rPr>
              <a:t>赠送给了郑和。</a:t>
            </a:r>
          </a:p>
        </p:txBody>
      </p:sp>
      <p:sp>
        <p:nvSpPr>
          <p:cNvPr id="7" name="矩形 6"/>
          <p:cNvSpPr/>
          <p:nvPr/>
        </p:nvSpPr>
        <p:spPr>
          <a:xfrm>
            <a:off x="4644008" y="897564"/>
            <a:ext cx="4316730" cy="228504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4" descr="yp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660233" y="897564"/>
            <a:ext cx="2309495" cy="21940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4708037" y="1058721"/>
            <a:ext cx="1842413" cy="2031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100" b="1" dirty="0">
                <a:latin typeface="STXinwei" panose="02010800040101010101" pitchFamily="2" charset="-122"/>
                <a:ea typeface="STXinwei" panose="02010800040101010101" pitchFamily="2" charset="-122"/>
              </a:rPr>
              <a:t>郑和到了</a:t>
            </a:r>
            <a:r>
              <a:rPr lang="zh-CN" altLang="en-US" sz="2100" b="1" dirty="0">
                <a:solidFill>
                  <a:srgbClr val="FF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阿拉伯</a:t>
            </a:r>
            <a:r>
              <a:rPr lang="zh-CN" altLang="en-US" sz="2100" b="1" dirty="0">
                <a:latin typeface="STXinwei" panose="02010800040101010101" pitchFamily="2" charset="-122"/>
                <a:ea typeface="STXinwei" panose="02010800040101010101" pitchFamily="2" charset="-122"/>
              </a:rPr>
              <a:t>，把我们国家的</a:t>
            </a:r>
            <a:r>
              <a:rPr lang="zh-CN" altLang="en-US" sz="2100" b="1" dirty="0">
                <a:solidFill>
                  <a:srgbClr val="FF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丝绸和瓷器</a:t>
            </a:r>
            <a:r>
              <a:rPr lang="zh-CN" altLang="en-US" sz="2100" b="1" dirty="0">
                <a:latin typeface="STXinwei" panose="02010800040101010101" pitchFamily="2" charset="-122"/>
                <a:ea typeface="STXinwei" panose="02010800040101010101" pitchFamily="2" charset="-122"/>
              </a:rPr>
              <a:t>送给了当地的人民，传达了我们的</a:t>
            </a:r>
            <a:r>
              <a:rPr lang="zh-CN" altLang="en-US" sz="2100" b="1" dirty="0">
                <a:solidFill>
                  <a:srgbClr val="FF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友谊</a:t>
            </a:r>
            <a:r>
              <a:rPr lang="zh-CN" altLang="en-US" sz="2100" b="1" dirty="0">
                <a:latin typeface="STXinwei" panose="02010800040101010101" pitchFamily="2" charset="-122"/>
                <a:ea typeface="STXinwei" panose="02010800040101010101" pitchFamily="2" charset="-122"/>
              </a:rPr>
              <a:t>。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059833" y="3219822"/>
            <a:ext cx="3570605" cy="1620180"/>
            <a:chOff x="4075" y="1789"/>
            <a:chExt cx="5623" cy="3874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 cstate="print"/>
            <a:srcRect t="5718" b="13190"/>
            <a:stretch>
              <a:fillRect/>
            </a:stretch>
          </p:blipFill>
          <p:spPr>
            <a:xfrm>
              <a:off x="4075" y="1789"/>
              <a:ext cx="5623" cy="3874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4164" y="1923"/>
              <a:ext cx="5078" cy="2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黑体" pitchFamily="49" charset="-122"/>
                  <a:ea typeface="黑体" pitchFamily="49" charset="-122"/>
                </a:rPr>
                <a:t>江苏南京浡（</a:t>
              </a:r>
              <a:r>
                <a:rPr lang="en-US" altLang="zh-CN" sz="2800" b="1" dirty="0">
                  <a:solidFill>
                    <a:schemeClr val="bg1"/>
                  </a:solidFill>
                  <a:latin typeface="黑体" pitchFamily="49" charset="-122"/>
                  <a:ea typeface="黑体" pitchFamily="49" charset="-122"/>
                </a:rPr>
                <a:t>bo</a:t>
              </a:r>
              <a:r>
                <a:rPr lang="zh-CN" altLang="en-US" sz="2800" b="1" dirty="0">
                  <a:solidFill>
                    <a:schemeClr val="bg1"/>
                  </a:solidFill>
                  <a:latin typeface="黑体" pitchFamily="49" charset="-122"/>
                  <a:ea typeface="黑体" pitchFamily="49" charset="-122"/>
                </a:rPr>
                <a:t>）泥王墓</a:t>
              </a:r>
            </a:p>
          </p:txBody>
        </p:sp>
      </p:grpSp>
      <p:sp>
        <p:nvSpPr>
          <p:cNvPr id="14" name="矩形 13"/>
          <p:cNvSpPr/>
          <p:nvPr/>
        </p:nvSpPr>
        <p:spPr>
          <a:xfrm>
            <a:off x="1352747" y="1660016"/>
            <a:ext cx="6984776" cy="235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、增进了中国与亚非国家和地区的相互了解和友好往来；</a:t>
            </a:r>
            <a:endParaRPr lang="en-US" altLang="zh-CN" sz="2800" b="1" dirty="0">
              <a:solidFill>
                <a:srgbClr val="FFC000"/>
              </a:solidFill>
              <a:latin typeface="黑体" pitchFamily="49" charset="-122"/>
              <a:ea typeface="黑体" pitchFamily="49" charset="-122"/>
            </a:endParaRPr>
          </a:p>
          <a:p>
            <a:r>
              <a:rPr lang="en-US" altLang="zh-CN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2800" b="1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、开创了西太平洋与印度洋之间的亚非海上交通线，为人类的航海事业作出了伟大贡献。</a:t>
            </a:r>
            <a:endParaRPr lang="zh-CN" altLang="en-US" sz="28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矩形 2"/>
          <p:cNvSpPr/>
          <p:nvPr/>
        </p:nvSpPr>
        <p:spPr>
          <a:xfrm>
            <a:off x="1043605" y="1815666"/>
            <a:ext cx="707276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第二幕</a:t>
            </a:r>
            <a:endParaRPr lang="en-US" altLang="zh-CN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战争之殇</a:t>
            </a:r>
            <a:r>
              <a:rPr lang="en-US" altLang="zh-CN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—</a:t>
            </a:r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戚继光抗倭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effectLst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3" name="矩形 2"/>
          <p:cNvSpPr/>
          <p:nvPr/>
        </p:nvSpPr>
        <p:spPr>
          <a:xfrm>
            <a:off x="3419872" y="195486"/>
            <a:ext cx="244810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名词解释</a:t>
            </a:r>
            <a:endParaRPr lang="zh-CN" altLang="en-US" sz="4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" name="文本框 14"/>
          <p:cNvSpPr txBox="1"/>
          <p:nvPr/>
        </p:nvSpPr>
        <p:spPr>
          <a:xfrm>
            <a:off x="1187624" y="1005577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SimHei" panose="02010609060101010101" pitchFamily="49" charset="-122"/>
                <a:ea typeface="SimHei" panose="02010609060101010101" pitchFamily="49" charset="-122"/>
              </a:rPr>
              <a:t>倭寇</a:t>
            </a:r>
          </a:p>
        </p:txBody>
      </p:sp>
      <p:sp>
        <p:nvSpPr>
          <p:cNvPr id="5" name="文本框 30"/>
          <p:cNvSpPr txBox="1"/>
          <p:nvPr/>
        </p:nvSpPr>
        <p:spPr>
          <a:xfrm>
            <a:off x="2339752" y="771550"/>
            <a:ext cx="56787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/>
                </a:solidFill>
                <a:latin typeface="隶书"/>
                <a:ea typeface="KaiTi" panose="02010609060101010101" pitchFamily="49" charset="-122"/>
                <a:sym typeface="+mn-ea"/>
              </a:rPr>
              <a:t>元末明初，日本的一些武士和奸商，组成海盗集团，到中国东南沿海地区进行走私贸易和抢劫，被时人称为</a:t>
            </a:r>
            <a:r>
              <a:rPr lang="en-US" altLang="zh-CN" sz="2800" b="1" dirty="0">
                <a:solidFill>
                  <a:schemeClr val="tx1"/>
                </a:solidFill>
                <a:latin typeface="隶书"/>
                <a:ea typeface="KaiTi" panose="02010609060101010101" pitchFamily="49" charset="-122"/>
                <a:sym typeface="+mn-ea"/>
              </a:rPr>
              <a:t>“</a:t>
            </a:r>
            <a:r>
              <a:rPr lang="zh-CN" altLang="en-US" sz="2800" b="1" dirty="0">
                <a:solidFill>
                  <a:schemeClr val="tx1"/>
                </a:solidFill>
                <a:latin typeface="隶书"/>
                <a:ea typeface="KaiTi" panose="02010609060101010101" pitchFamily="49" charset="-122"/>
                <a:sym typeface="+mn-ea"/>
              </a:rPr>
              <a:t>倭寇</a:t>
            </a:r>
            <a:r>
              <a:rPr lang="en-US" altLang="zh-CN" sz="2800" b="1" dirty="0">
                <a:solidFill>
                  <a:schemeClr val="tx1"/>
                </a:solidFill>
                <a:latin typeface="隶书"/>
                <a:ea typeface="KaiTi" panose="02010609060101010101" pitchFamily="49" charset="-122"/>
                <a:sym typeface="+mn-ea"/>
              </a:rPr>
              <a:t>”</a:t>
            </a:r>
            <a:r>
              <a:rPr lang="zh-CN" altLang="en-US" sz="2800" b="1" dirty="0">
                <a:solidFill>
                  <a:schemeClr val="tx1"/>
                </a:solidFill>
                <a:latin typeface="隶书"/>
                <a:ea typeface="KaiTi" panose="02010609060101010101" pitchFamily="49" charset="-122"/>
                <a:sym typeface="+mn-ea"/>
              </a:rPr>
              <a:t>。</a:t>
            </a:r>
          </a:p>
        </p:txBody>
      </p:sp>
      <p:sp>
        <p:nvSpPr>
          <p:cNvPr id="6" name="文本框 1"/>
          <p:cNvSpPr txBox="1"/>
          <p:nvPr/>
        </p:nvSpPr>
        <p:spPr>
          <a:xfrm>
            <a:off x="1187624" y="2463739"/>
            <a:ext cx="1152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SimHei" panose="02010609060101010101" pitchFamily="49" charset="-122"/>
                <a:ea typeface="SimHei" panose="02010609060101010101" pitchFamily="49" charset="-122"/>
              </a:rPr>
              <a:t>倭患</a:t>
            </a:r>
          </a:p>
        </p:txBody>
      </p:sp>
      <p:sp>
        <p:nvSpPr>
          <p:cNvPr id="7" name="文本框 31"/>
          <p:cNvSpPr txBox="1"/>
          <p:nvPr/>
        </p:nvSpPr>
        <p:spPr>
          <a:xfrm>
            <a:off x="2267745" y="2463738"/>
            <a:ext cx="576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 sz="2800" b="1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67744" y="2463738"/>
            <a:ext cx="60486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隶书"/>
                <a:ea typeface="KaiTi" panose="02010609060101010101" pitchFamily="49" charset="-122"/>
                <a:sym typeface="+mn-ea"/>
              </a:rPr>
              <a:t>明朝中期，日本国内社会动荡加剧，加上明朝国力减弱，海防松懈，倭寇与中国海盗、奸商等勾结，杀居民、劫财货，无恶不作，沿海各地遭到重大破坏。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ldLvl="0" animBg="1"/>
      <p:bldP spid="6" grpId="0"/>
      <p:bldP spid="7" grpId="0" bldLvl="0" animBg="1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5616" y="357505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（一）抗倭英雄戚继光</a:t>
            </a:r>
          </a:p>
        </p:txBody>
      </p:sp>
      <p:pic>
        <p:nvPicPr>
          <p:cNvPr id="4" name="Picture 6" descr="https://timgsa.baidu.com/timg?image&amp;quality=80&amp;size=b9999_10000&amp;sec=1522145368269&amp;di=fee8b5643ace7ef8dd1b1b9276390b12&amp;imgtype=0&amp;src=http%3A%2F%2Fwww.cnwnews.com%2Fuploads%2Fallimg%2F150628%2F152U05594-0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1761660"/>
            <a:ext cx="2052450" cy="2449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331640" y="1131590"/>
            <a:ext cx="4497387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kumimoji="1"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kumimoji="1" lang="zh-CN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戚继光：</a:t>
            </a:r>
            <a:r>
              <a:rPr lang="zh-CN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明代杰出的军事家，抗倭民族英雄，</a:t>
            </a:r>
            <a:r>
              <a:rPr kumimoji="1" lang="zh-CN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出身将门。</a:t>
            </a:r>
            <a:r>
              <a:rPr kumimoji="1" lang="en-US" altLang="zh-CN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17</a:t>
            </a:r>
            <a:r>
              <a:rPr kumimoji="1" lang="zh-CN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岁承袭父职，后考中武举，担负起防御倭寇的任务。戚继光先后在山东、浙江、福建沿海抗倭，并取得了决定性的胜利，其率领的军队被称为“戚家军”</a:t>
            </a:r>
            <a:r>
              <a:rPr kumimoji="1" lang="zh-CN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5616" y="357505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（二）戚继光抗倭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951571"/>
            <a:ext cx="66967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阅读课本第二部分，归纳戚继光抗倭过程及结果。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1640" y="1851670"/>
            <a:ext cx="6624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隶书"/>
              </a:rPr>
              <a:t>1</a:t>
            </a:r>
            <a:r>
              <a:rPr lang="zh-CN" altLang="en-US" sz="2800" b="1" dirty="0">
                <a:solidFill>
                  <a:srgbClr val="C00000"/>
                </a:solidFill>
                <a:latin typeface="隶书"/>
              </a:rPr>
              <a:t>、训练军队，创造“鸳鸯阵”；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31640" y="2427734"/>
            <a:ext cx="6624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隶书"/>
              </a:rPr>
              <a:t>2</a:t>
            </a:r>
            <a:r>
              <a:rPr lang="zh-CN" altLang="en-US" sz="2800" b="1" dirty="0">
                <a:solidFill>
                  <a:srgbClr val="C00000"/>
                </a:solidFill>
                <a:latin typeface="隶书"/>
              </a:rPr>
              <a:t>、台州九战九捷，平定浙东地区倭患；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31640" y="3075806"/>
            <a:ext cx="66247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隶书"/>
              </a:rPr>
              <a:t>3</a:t>
            </a:r>
            <a:r>
              <a:rPr lang="zh-CN" altLang="en-US" sz="2800" b="1" dirty="0">
                <a:solidFill>
                  <a:srgbClr val="C00000"/>
                </a:solidFill>
                <a:latin typeface="隶书"/>
              </a:rPr>
              <a:t>、消灭广东、福建地区倭寇，东南地区倭患基本解除。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pic>
        <p:nvPicPr>
          <p:cNvPr id="3" name="Picture 20" descr="t0136c122efbdb1926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31640" y="897564"/>
            <a:ext cx="3528392" cy="2022872"/>
          </a:xfrm>
          <a:prstGeom prst="rect">
            <a:avLst/>
          </a:prstGeom>
          <a:noFill/>
        </p:spPr>
      </p:pic>
      <p:sp>
        <p:nvSpPr>
          <p:cNvPr id="4" name="Text Box 23"/>
          <p:cNvSpPr txBox="1">
            <a:spLocks noChangeArrowheads="1"/>
          </p:cNvSpPr>
          <p:nvPr/>
        </p:nvSpPr>
        <p:spPr bwMode="auto">
          <a:xfrm>
            <a:off x="1115616" y="3003799"/>
            <a:ext cx="38884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spcBef>
                <a:spcPct val="50000"/>
              </a:spcBef>
            </a:pPr>
            <a:r>
              <a:rPr lang="zh-CN" altLang="en-US" b="1" dirty="0">
                <a:ea typeface="黑体" pitchFamily="49" charset="-122"/>
              </a:rPr>
              <a:t>图一：明代</a:t>
            </a:r>
            <a:r>
              <a:rPr lang="en-US" altLang="zh-CN" b="1" dirty="0">
                <a:ea typeface="黑体" pitchFamily="49" charset="-122"/>
              </a:rPr>
              <a:t>《</a:t>
            </a:r>
            <a:r>
              <a:rPr lang="zh-CN" altLang="en-US" b="1" dirty="0">
                <a:ea typeface="黑体" pitchFamily="49" charset="-122"/>
              </a:rPr>
              <a:t>抗倭图卷</a:t>
            </a:r>
            <a:r>
              <a:rPr lang="en-US" altLang="zh-CN" b="1" dirty="0">
                <a:ea typeface="黑体" pitchFamily="49" charset="-122"/>
              </a:rPr>
              <a:t>》</a:t>
            </a:r>
            <a:r>
              <a:rPr lang="zh-CN" altLang="en-US" b="1" dirty="0">
                <a:ea typeface="黑体" pitchFamily="49" charset="-122"/>
              </a:rPr>
              <a:t>（局部）</a:t>
            </a:r>
          </a:p>
          <a:p>
            <a:pPr>
              <a:lnSpc>
                <a:spcPct val="75000"/>
              </a:lnSpc>
              <a:spcBef>
                <a:spcPct val="50000"/>
              </a:spcBef>
            </a:pPr>
            <a:r>
              <a:rPr lang="zh-CN" altLang="en-US" b="1" dirty="0">
                <a:ea typeface="黑体" pitchFamily="49" charset="-122"/>
              </a:rPr>
              <a:t>画面描绘了明水军与倭寇交战的情景</a:t>
            </a:r>
          </a:p>
        </p:txBody>
      </p:sp>
      <p:pic>
        <p:nvPicPr>
          <p:cNvPr id="5" name="Picture 29"/>
          <p:cNvPicPr>
            <a:picLocks noChangeAspect="1" noChangeArrowheads="1"/>
          </p:cNvPicPr>
          <p:nvPr/>
        </p:nvPicPr>
        <p:blipFill>
          <a:blip r:embed="rId4" cstate="print"/>
          <a:srcRect l="9721" t="1752" r="2869"/>
          <a:stretch>
            <a:fillRect/>
          </a:stretch>
        </p:blipFill>
        <p:spPr bwMode="auto">
          <a:xfrm>
            <a:off x="4932040" y="897564"/>
            <a:ext cx="3456384" cy="1998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 Box 30"/>
          <p:cNvSpPr txBox="1">
            <a:spLocks noChangeArrowheads="1"/>
          </p:cNvSpPr>
          <p:nvPr/>
        </p:nvSpPr>
        <p:spPr bwMode="auto">
          <a:xfrm>
            <a:off x="5004048" y="3057804"/>
            <a:ext cx="2952328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spcBef>
                <a:spcPct val="50000"/>
              </a:spcBef>
            </a:pPr>
            <a:r>
              <a:rPr lang="zh-CN" altLang="en-US" b="1" dirty="0">
                <a:ea typeface="黑体" pitchFamily="49" charset="-122"/>
              </a:rPr>
              <a:t>图二：鸳鸯阵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3" name="流程图: 决策 2"/>
          <p:cNvSpPr/>
          <p:nvPr/>
        </p:nvSpPr>
        <p:spPr>
          <a:xfrm>
            <a:off x="1115616" y="843558"/>
            <a:ext cx="1643062" cy="803672"/>
          </a:xfrm>
          <a:prstGeom prst="flowChartDecision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探究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71800" y="1005577"/>
            <a:ext cx="489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itchFamily="49" charset="-122"/>
                <a:ea typeface="黑体" pitchFamily="49" charset="-122"/>
              </a:rPr>
              <a:t>戚继光抗倭胜利的原因？</a:t>
            </a: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115616" y="1779662"/>
            <a:ext cx="69847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、这是一场反侵略的正义战争，符合人民的利益；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115616" y="2211710"/>
            <a:ext cx="69847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、戚家军纪律严明，作战英勇；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115616" y="2787774"/>
            <a:ext cx="69847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、与其他爱国军民配合作战；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115616" y="3363838"/>
            <a:ext cx="69847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、戚继光本身的军事才能与领导能力。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5616" y="357505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（三）戚继光抗倭评价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1600" y="897565"/>
            <a:ext cx="3382326" cy="2952413"/>
          </a:xfrm>
          <a:prstGeom prst="rect">
            <a:avLst/>
          </a:prstGeom>
          <a:scene3d>
            <a:camera prst="perspectiveFront"/>
            <a:lightRig rig="threePt" dir="t"/>
          </a:scene3d>
          <a:sp3d>
            <a:bevelT/>
          </a:sp3d>
        </p:spPr>
      </p:pic>
      <p:sp>
        <p:nvSpPr>
          <p:cNvPr id="5" name="圆角矩形标注 4"/>
          <p:cNvSpPr>
            <a:spLocks noChangeArrowheads="1"/>
          </p:cNvSpPr>
          <p:nvPr/>
        </p:nvSpPr>
        <p:spPr bwMode="auto">
          <a:xfrm>
            <a:off x="3275857" y="1329612"/>
            <a:ext cx="5148783" cy="553641"/>
          </a:xfrm>
          <a:prstGeom prst="wedgeRoundRectCallout">
            <a:avLst>
              <a:gd name="adj1" fmla="val -57560"/>
              <a:gd name="adj2" fmla="val -92366"/>
              <a:gd name="adj3" fmla="val 16667"/>
            </a:avLst>
          </a:prstGeom>
          <a:solidFill>
            <a:srgbClr val="B0DD7F"/>
          </a:solidFill>
          <a:ln w="25400" algn="ctr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3200" b="1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3200" b="1" dirty="0">
                <a:latin typeface="微软雅黑" pitchFamily="34" charset="-122"/>
                <a:ea typeface="微软雅黑" pitchFamily="34" charset="-122"/>
              </a:rPr>
              <a:t>封侯非我意，但愿海波平。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491880" y="2085696"/>
            <a:ext cx="4608512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黑体" pitchFamily="49" charset="-122"/>
                <a:ea typeface="黑体" pitchFamily="49" charset="-122"/>
              </a:rPr>
              <a:t>戚继光领导的抗倭战争是一场</a:t>
            </a:r>
            <a:r>
              <a:rPr lang="zh-CN" altLang="en-US" sz="32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反侵略的战争</a:t>
            </a:r>
            <a:r>
              <a:rPr lang="zh-CN" altLang="en-US" sz="3200" dirty="0">
                <a:latin typeface="黑体" pitchFamily="49" charset="-122"/>
                <a:ea typeface="黑体" pitchFamily="49" charset="-122"/>
              </a:rPr>
              <a:t>。</a:t>
            </a:r>
            <a:endParaRPr lang="zh-CN" altLang="en-US" sz="3200" dirty="0"/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3779912" y="3165816"/>
            <a:ext cx="4608512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黑体" pitchFamily="49" charset="-122"/>
                <a:ea typeface="黑体" pitchFamily="49" charset="-122"/>
              </a:rPr>
              <a:t>戚继光是我国历史上一位伟大的</a:t>
            </a:r>
            <a:r>
              <a:rPr lang="zh-CN" altLang="en-US" sz="32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民族英雄</a:t>
            </a:r>
            <a:r>
              <a:rPr lang="zh-CN" altLang="en-US" sz="3200" dirty="0">
                <a:latin typeface="黑体" pitchFamily="49" charset="-122"/>
                <a:ea typeface="黑体" pitchFamily="49" charset="-122"/>
              </a:rPr>
              <a:t>。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1763689" y="1761660"/>
            <a:ext cx="5593198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zh-CN" altLang="en-US" sz="6000" b="1" cap="all" dirty="0">
                <a:ln/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第</a:t>
            </a:r>
            <a:r>
              <a:rPr lang="en-US" altLang="zh-CN" sz="6000" b="1" cap="all" dirty="0">
                <a:ln/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15</a:t>
            </a:r>
            <a:r>
              <a:rPr lang="zh-CN" altLang="en-US" sz="6000" b="1" cap="all" dirty="0">
                <a:ln/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课</a:t>
            </a:r>
            <a:endParaRPr lang="en-US" altLang="zh-CN" sz="6000" b="1" cap="all" dirty="0">
              <a:ln/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  <a:p>
            <a:pPr algn="ctr"/>
            <a:r>
              <a:rPr lang="zh-CN" altLang="en-US" sz="6000" b="1" cap="all" spc="0" dirty="0">
                <a:ln/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明朝的对外关系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矩形 2"/>
          <p:cNvSpPr/>
          <p:nvPr/>
        </p:nvSpPr>
        <p:spPr>
          <a:xfrm>
            <a:off x="1115617" y="1707655"/>
            <a:ext cx="7200801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第三幕</a:t>
            </a:r>
            <a:endParaRPr lang="en-US" altLang="zh-CN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殖民之痛</a:t>
            </a:r>
            <a:r>
              <a:rPr lang="en-US" altLang="zh-CN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—</a:t>
            </a:r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葡萄牙攫取在澳门的居住权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effectLst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15616" y="1059583"/>
            <a:ext cx="6912768" cy="1078706"/>
          </a:xfrm>
          <a:prstGeom prst="rect">
            <a:avLst/>
          </a:prstGeom>
        </p:spPr>
      </p:pic>
      <p:pic>
        <p:nvPicPr>
          <p:cNvPr id="6" name="内容占位符 15">
            <a:hlinkClick r:id="rId4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/>
          <a:srcRect b="7150"/>
          <a:stretch>
            <a:fillRect/>
          </a:stretch>
        </p:blipFill>
        <p:spPr>
          <a:xfrm>
            <a:off x="3860501" y="2463739"/>
            <a:ext cx="4049839" cy="17065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331640" y="19548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itchFamily="49" charset="-122"/>
                <a:ea typeface="黑体" pitchFamily="49" charset="-122"/>
              </a:rPr>
              <a:t>课堂小结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47664" y="1131590"/>
            <a:ext cx="677108" cy="302433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latin typeface="黑体" pitchFamily="49" charset="-122"/>
                <a:ea typeface="黑体" pitchFamily="49" charset="-122"/>
              </a:rPr>
              <a:t>明朝的对外关系</a:t>
            </a:r>
          </a:p>
        </p:txBody>
      </p:sp>
      <p:sp>
        <p:nvSpPr>
          <p:cNvPr id="5" name="左大括号 4"/>
          <p:cNvSpPr/>
          <p:nvPr/>
        </p:nvSpPr>
        <p:spPr>
          <a:xfrm>
            <a:off x="2123728" y="1059582"/>
            <a:ext cx="504056" cy="302433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27784" y="1005576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和平之旅</a:t>
            </a:r>
            <a:r>
              <a:rPr lang="en-US" altLang="zh-CN" sz="2400" b="1" dirty="0"/>
              <a:t>——</a:t>
            </a:r>
            <a:r>
              <a:rPr lang="zh-CN" altLang="en-US" sz="2400" b="1" dirty="0"/>
              <a:t>郑和下西洋</a:t>
            </a:r>
          </a:p>
        </p:txBody>
      </p:sp>
      <p:sp>
        <p:nvSpPr>
          <p:cNvPr id="7" name="左大括号 6"/>
          <p:cNvSpPr/>
          <p:nvPr/>
        </p:nvSpPr>
        <p:spPr>
          <a:xfrm>
            <a:off x="5292080" y="897564"/>
            <a:ext cx="144016" cy="135015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652120" y="897564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原因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52120" y="1275606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概况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52120" y="1707654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意义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55776" y="2301720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战争之殇</a:t>
            </a:r>
            <a:r>
              <a:rPr lang="en-US" altLang="zh-CN" sz="2400" b="1" dirty="0"/>
              <a:t>——</a:t>
            </a:r>
            <a:r>
              <a:rPr lang="zh-CN" altLang="en-US" sz="2400" b="1" dirty="0"/>
              <a:t>戚继光抗倭</a:t>
            </a:r>
          </a:p>
        </p:txBody>
      </p:sp>
      <p:sp>
        <p:nvSpPr>
          <p:cNvPr id="12" name="左大括号 11"/>
          <p:cNvSpPr/>
          <p:nvPr/>
        </p:nvSpPr>
        <p:spPr>
          <a:xfrm>
            <a:off x="5364088" y="2301720"/>
            <a:ext cx="72008" cy="118813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652120" y="2301720"/>
            <a:ext cx="100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概况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52120" y="3165816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评价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55776" y="3543858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殖民之痛</a:t>
            </a:r>
            <a:r>
              <a:rPr lang="en-US" altLang="zh-CN" sz="2400" b="1" dirty="0"/>
              <a:t>——</a:t>
            </a:r>
            <a:r>
              <a:rPr lang="zh-CN" altLang="en-US" sz="2400" b="1" dirty="0"/>
              <a:t>葡萄牙攫取在澳门的居住权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259632" y="303499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a typeface="隶书"/>
              </a:rPr>
              <a:t>以古鉴今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7664" y="1275606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43608" y="897564"/>
            <a:ext cx="3240360" cy="3186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843558"/>
            <a:ext cx="3312368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矩形 15"/>
          <p:cNvSpPr/>
          <p:nvPr/>
        </p:nvSpPr>
        <p:spPr>
          <a:xfrm>
            <a:off x="1619672" y="1707654"/>
            <a:ext cx="6120680" cy="1026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构建人类命运共同体！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4" name="矩形 3"/>
          <p:cNvSpPr/>
          <p:nvPr/>
        </p:nvSpPr>
        <p:spPr>
          <a:xfrm>
            <a:off x="3707905" y="951570"/>
            <a:ext cx="15760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rgbClr val="C00000"/>
                </a:solidFill>
              </a:rPr>
              <a:t>目录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16445" y="1815667"/>
            <a:ext cx="61173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一、和平之旅</a:t>
            </a:r>
            <a:r>
              <a:rPr lang="en-US" altLang="zh-CN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——</a:t>
            </a:r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郑和下西洋</a:t>
            </a:r>
            <a:endParaRPr lang="zh-CN" altLang="en-US" sz="36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47665" y="2517745"/>
            <a:ext cx="61173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二、战争之殇</a:t>
            </a:r>
            <a:r>
              <a:rPr lang="en-US" altLang="zh-CN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——</a:t>
            </a:r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戚继光抗倭</a:t>
            </a:r>
            <a:endParaRPr lang="zh-CN" altLang="en-US" sz="36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75656" y="3147814"/>
            <a:ext cx="633670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三、殖民之痛</a:t>
            </a:r>
            <a:r>
              <a:rPr lang="en-US" altLang="zh-CN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——</a:t>
            </a:r>
            <a:r>
              <a:rPr lang="zh-CN" altLang="en-US" sz="3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葡萄牙攫取    在澳门的居住权</a:t>
            </a:r>
            <a:endParaRPr lang="zh-CN" altLang="en-US" sz="36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</p:spPr>
      </p:pic>
      <p:sp>
        <p:nvSpPr>
          <p:cNvPr id="7" name="矩形 6"/>
          <p:cNvSpPr/>
          <p:nvPr/>
        </p:nvSpPr>
        <p:spPr>
          <a:xfrm>
            <a:off x="1043608" y="1815666"/>
            <a:ext cx="707276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第一幕</a:t>
            </a:r>
            <a:endParaRPr lang="en-US" altLang="zh-CN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  <a:p>
            <a:pPr algn="ctr"/>
            <a:r>
              <a:rPr lang="zh-CN" altLang="en-US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和平之旅</a:t>
            </a:r>
            <a:r>
              <a:rPr lang="en-US" altLang="zh-CN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—</a:t>
            </a:r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郑和下西洋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3851920" y="0"/>
            <a:ext cx="15760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郑和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1259632" y="843558"/>
            <a:ext cx="6984776" cy="3816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郑和</a:t>
            </a:r>
            <a:r>
              <a:rPr lang="en-US" altLang="zh-CN" sz="2200" b="1" dirty="0">
                <a:latin typeface="黑体" pitchFamily="49" charset="-122"/>
                <a:ea typeface="黑体" pitchFamily="49" charset="-122"/>
              </a:rPr>
              <a:t>(1371-1433)  </a:t>
            </a:r>
          </a:p>
          <a:p>
            <a:pPr>
              <a:spcBef>
                <a:spcPct val="50000"/>
              </a:spcBef>
            </a:pPr>
            <a:r>
              <a:rPr lang="en-US" altLang="zh-CN" sz="2200" b="1" dirty="0">
                <a:latin typeface="黑体" pitchFamily="49" charset="-122"/>
                <a:ea typeface="黑体" pitchFamily="49" charset="-122"/>
              </a:rPr>
              <a:t>●</a:t>
            </a: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航海家</a:t>
            </a:r>
            <a:r>
              <a:rPr lang="zh-CN" altLang="en-US" sz="2200" b="1" dirty="0">
                <a:solidFill>
                  <a:srgbClr val="990000"/>
                </a:solidFill>
                <a:latin typeface="黑体" pitchFamily="49" charset="-122"/>
                <a:ea typeface="黑体" pitchFamily="49" charset="-122"/>
              </a:rPr>
              <a:t>（世界上第一个洲际航海家；人类征服海洋的先驱）</a:t>
            </a: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、外交家。 </a:t>
            </a:r>
          </a:p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●明朝宦官 ，原姓马，名和，小名三宝，因立下战功，明成祖朱棣赐郑姓，史称“郑和”。 </a:t>
            </a:r>
          </a:p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●出生在一个富有</a:t>
            </a:r>
            <a:r>
              <a:rPr lang="zh-CN" altLang="en-US" sz="2200" b="1" dirty="0">
                <a:solidFill>
                  <a:srgbClr val="990000"/>
                </a:solidFill>
                <a:latin typeface="黑体" pitchFamily="49" charset="-122"/>
                <a:ea typeface="黑体" pitchFamily="49" charset="-122"/>
              </a:rPr>
              <a:t>冒险精神</a:t>
            </a: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的回族家庭，</a:t>
            </a:r>
            <a:r>
              <a:rPr lang="zh-CN" altLang="en-US" sz="2200" b="1" dirty="0">
                <a:solidFill>
                  <a:srgbClr val="990000"/>
                </a:solidFill>
                <a:latin typeface="黑体" pitchFamily="49" charset="-122"/>
                <a:ea typeface="黑体" pitchFamily="49" charset="-122"/>
              </a:rPr>
              <a:t>熟悉伊斯兰教教义</a:t>
            </a: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、教规和宗教习俗。</a:t>
            </a:r>
          </a:p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●身材魁梧，知识丰富，思维敏捷 ，</a:t>
            </a:r>
            <a:r>
              <a:rPr lang="zh-CN" altLang="en-US" sz="2200" b="1" dirty="0">
                <a:solidFill>
                  <a:srgbClr val="990000"/>
                </a:solidFill>
                <a:latin typeface="黑体" pitchFamily="49" charset="-122"/>
                <a:ea typeface="黑体" pitchFamily="49" charset="-122"/>
              </a:rPr>
              <a:t>具有一定的航海、造船知识，</a:t>
            </a:r>
            <a:r>
              <a:rPr lang="zh-CN" altLang="en-US" sz="2200" b="1" dirty="0">
                <a:latin typeface="黑体" pitchFamily="49" charset="-122"/>
                <a:ea typeface="黑体" pitchFamily="49" charset="-122"/>
              </a:rPr>
              <a:t>知兵习战，深得明成祖朱棣的器重 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6088" y="4029912"/>
            <a:ext cx="8697912" cy="951570"/>
          </a:xfrm>
        </p:spPr>
        <p:txBody>
          <a:bodyPr>
            <a:noAutofit/>
          </a:bodyPr>
          <a:lstStyle/>
          <a:p>
            <a:r>
              <a:rPr lang="zh-CN" altLang="en-US" b="1" dirty="0"/>
              <a:t>地理概念，明初指现在文莱以西的东南亚和印度洋海域及沿岸地区。</a:t>
            </a:r>
          </a:p>
        </p:txBody>
      </p:sp>
      <p:pic>
        <p:nvPicPr>
          <p:cNvPr id="73732" name="Picture 2" descr="下西洋"/>
          <p:cNvPicPr>
            <a:picLocks noChangeAspect="1" noChangeArrowheads="1"/>
          </p:cNvPicPr>
          <p:nvPr/>
        </p:nvPicPr>
        <p:blipFill>
          <a:blip r:embed="rId2" cstate="print"/>
          <a:srcRect t="6148" r="1755"/>
          <a:stretch>
            <a:fillRect/>
          </a:stretch>
        </p:blipFill>
        <p:spPr bwMode="auto">
          <a:xfrm>
            <a:off x="755577" y="897564"/>
            <a:ext cx="7318375" cy="3033713"/>
          </a:xfrm>
          <a:prstGeom prst="rect">
            <a:avLst/>
          </a:prstGeom>
          <a:solidFill>
            <a:srgbClr val="FFFFFF"/>
          </a:solidFill>
          <a:ln w="76200" cmpd="tri">
            <a:solidFill>
              <a:srgbClr val="CCFFCC"/>
            </a:solidFill>
            <a:miter lim="800000"/>
            <a:headEnd/>
            <a:tailEnd/>
          </a:ln>
        </p:spPr>
      </p:pic>
      <p:sp>
        <p:nvSpPr>
          <p:cNvPr id="110598" name="Oval 6"/>
          <p:cNvSpPr>
            <a:spLocks noChangeArrowheads="1"/>
          </p:cNvSpPr>
          <p:nvPr/>
        </p:nvSpPr>
        <p:spPr bwMode="auto">
          <a:xfrm>
            <a:off x="1403649" y="1977684"/>
            <a:ext cx="5400675" cy="1835944"/>
          </a:xfrm>
          <a:prstGeom prst="ellipse">
            <a:avLst/>
          </a:prstGeom>
          <a:solidFill>
            <a:schemeClr val="accent1">
              <a:alpha val="0"/>
            </a:schemeClr>
          </a:solidFill>
          <a:ln w="57150">
            <a:solidFill>
              <a:srgbClr val="FFFF00"/>
            </a:solidFill>
            <a:round/>
            <a:headEnd/>
            <a:tailEnd/>
          </a:ln>
        </p:spPr>
        <p:txBody>
          <a:bodyPr wrap="none" anchor="ctr"/>
          <a:lstStyle/>
          <a:p>
            <a:pPr algn="l"/>
            <a:endParaRPr lang="zh-CN" altLang="zh-CN" sz="6000">
              <a:ea typeface="黑体" pitchFamily="49" charset="-122"/>
            </a:endParaRPr>
          </a:p>
        </p:txBody>
      </p:sp>
      <p:sp>
        <p:nvSpPr>
          <p:cNvPr id="73734" name="Rectangle 2"/>
          <p:cNvSpPr>
            <a:spLocks noChangeArrowheads="1"/>
          </p:cNvSpPr>
          <p:nvPr/>
        </p:nvSpPr>
        <p:spPr bwMode="auto">
          <a:xfrm>
            <a:off x="323529" y="141480"/>
            <a:ext cx="8137525" cy="54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l"/>
            <a:r>
              <a:rPr lang="zh-CN" altLang="en-US" sz="4400" b="1" dirty="0">
                <a:solidFill>
                  <a:srgbClr val="FF0000"/>
                </a:solidFill>
                <a:ea typeface="宋体" charset="-122"/>
              </a:rPr>
              <a:t>       西洋的范围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0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/>
      <p:bldP spid="11059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115616" y="303499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（一）郑和下西洋原因</a:t>
            </a:r>
          </a:p>
        </p:txBody>
      </p:sp>
      <p:pic>
        <p:nvPicPr>
          <p:cNvPr id="6" name="Picture 13" descr="t01b93f8e01abf7268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87624" y="897564"/>
            <a:ext cx="3132138" cy="1454944"/>
          </a:xfrm>
          <a:prstGeom prst="rect">
            <a:avLst/>
          </a:prstGeom>
          <a:noFill/>
        </p:spPr>
      </p:pic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4283968" y="843558"/>
            <a:ext cx="381642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材料一：“欲耀兵异域，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示中国富强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”。</a:t>
            </a:r>
            <a:endParaRPr lang="en-US" altLang="zh-CN" sz="2400" b="1" dirty="0">
              <a:latin typeface="黑体" pitchFamily="49" charset="-122"/>
              <a:ea typeface="黑体" pitchFamily="49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黑体" pitchFamily="49" charset="-122"/>
                <a:ea typeface="黑体" pitchFamily="49" charset="-122"/>
              </a:rPr>
              <a:t>   ——《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明史</a:t>
            </a:r>
            <a:r>
              <a:rPr lang="en-US" altLang="zh-CN" sz="2400" b="1" dirty="0">
                <a:latin typeface="黑体" pitchFamily="49" charset="-122"/>
                <a:ea typeface="黑体" pitchFamily="49" charset="-122"/>
              </a:rPr>
              <a:t>·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郑和传</a:t>
            </a:r>
            <a:r>
              <a:rPr lang="en-US" altLang="zh-CN" sz="2400" b="1" dirty="0">
                <a:latin typeface="黑体" pitchFamily="49" charset="-122"/>
                <a:ea typeface="黑体" pitchFamily="49" charset="-122"/>
              </a:rPr>
              <a:t>》</a:t>
            </a:r>
            <a:r>
              <a:rPr lang="en-US" altLang="zh-CN" sz="3200" b="1" dirty="0">
                <a:latin typeface="黑体" pitchFamily="49" charset="-122"/>
                <a:ea typeface="黑体" pitchFamily="49" charset="-122"/>
              </a:rPr>
              <a:t> </a:t>
            </a:r>
          </a:p>
        </p:txBody>
      </p:sp>
      <p:sp>
        <p:nvSpPr>
          <p:cNvPr id="8" name="矩形 7"/>
          <p:cNvSpPr/>
          <p:nvPr/>
        </p:nvSpPr>
        <p:spPr>
          <a:xfrm>
            <a:off x="827584" y="2355726"/>
            <a:ext cx="7272808" cy="2528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ts val="3800"/>
              </a:lnSpc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材料二：  郑和七次下西洋，海上丝绸之路盛极一时，他每到一地，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Times New Roman" pitchFamily="18" charset="0"/>
              </a:rPr>
              <a:t>都以中国的丝绸和瓷器换取当地的特产或馈赠当地的国王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Times New Roman" pitchFamily="18" charset="0"/>
              </a:rPr>
              <a:t>与当地居民公平交易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，互通有无，不占别国一寸土地，未掠夺他人一分财富。           </a:t>
            </a:r>
          </a:p>
          <a:p>
            <a:pPr indent="304800" algn="r">
              <a:lnSpc>
                <a:spcPts val="3800"/>
              </a:lnSpc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 </a:t>
            </a:r>
            <a:r>
              <a:rPr lang="en-US" altLang="zh-CN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——《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郑和下西洋</a:t>
            </a:r>
            <a:r>
              <a:rPr lang="en-US" altLang="zh-CN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——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伟大的和平使者</a:t>
            </a:r>
            <a:r>
              <a:rPr lang="en-US" altLang="zh-CN" sz="2400" b="1" dirty="0">
                <a:latin typeface="黑体" pitchFamily="49" charset="-122"/>
                <a:ea typeface="黑体" pitchFamily="49" charset="-122"/>
                <a:cs typeface="Times New Roman" pitchFamily="18" charset="0"/>
              </a:rPr>
              <a:t>》</a:t>
            </a:r>
          </a:p>
        </p:txBody>
      </p:sp>
      <p:sp>
        <p:nvSpPr>
          <p:cNvPr id="9" name="矩形 8"/>
          <p:cNvSpPr/>
          <p:nvPr/>
        </p:nvSpPr>
        <p:spPr>
          <a:xfrm>
            <a:off x="1187624" y="1131590"/>
            <a:ext cx="6840760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3200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、提高明朝地位和威望，示中国富强；</a:t>
            </a:r>
            <a:endParaRPr lang="en-US" altLang="zh-CN" sz="3200" dirty="0">
              <a:solidFill>
                <a:srgbClr val="FFC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59632" y="2787774"/>
            <a:ext cx="6768752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3200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3200" dirty="0">
                <a:solidFill>
                  <a:srgbClr val="FFC000"/>
                </a:solidFill>
                <a:latin typeface="黑体" pitchFamily="49" charset="-122"/>
                <a:ea typeface="黑体" pitchFamily="49" charset="-122"/>
              </a:rPr>
              <a:t>、加强与海外各国友好往来，同时发展海外贸易。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75656" y="339502"/>
            <a:ext cx="5904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观看视频，梳理郑和下西洋概况</a:t>
            </a:r>
          </a:p>
        </p:txBody>
      </p:sp>
      <p:pic>
        <p:nvPicPr>
          <p:cNvPr id="5" name="郑和下西洋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1259632" y="915566"/>
            <a:ext cx="6696744" cy="32403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八年级下册学案\七年级下册第15课\ece0422c64e500ce8220ddddb52b47c9_1_180811085205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5616" y="303499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（二）郑和下西洋概况</a:t>
            </a:r>
          </a:p>
        </p:txBody>
      </p:sp>
      <p:graphicFrame>
        <p:nvGraphicFramePr>
          <p:cNvPr id="4" name="Group 36"/>
          <p:cNvGraphicFramePr>
            <a:graphicFrameLocks noGrp="1"/>
          </p:cNvGraphicFramePr>
          <p:nvPr/>
        </p:nvGraphicFramePr>
        <p:xfrm>
          <a:off x="1259632" y="951570"/>
          <a:ext cx="6768752" cy="3240360"/>
        </p:xfrm>
        <a:graphic>
          <a:graphicData uri="http://schemas.openxmlformats.org/drawingml/2006/table">
            <a:tbl>
              <a:tblPr/>
              <a:tblGrid>
                <a:gridCol w="1712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58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337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时间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5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次数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75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在位皇帝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5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装载物品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1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物品用途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86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到达地区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86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C0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最远到达</a:t>
                      </a:r>
                    </a:p>
                  </a:txBody>
                  <a:tcPr marL="91436" marR="91436" marT="34281" marB="3428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6" marR="91436" marT="34281" marB="3428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 Box 26"/>
          <p:cNvSpPr txBox="1">
            <a:spLocks noChangeArrowheads="1"/>
          </p:cNvSpPr>
          <p:nvPr/>
        </p:nvSpPr>
        <p:spPr bwMode="auto">
          <a:xfrm>
            <a:off x="3635896" y="951570"/>
            <a:ext cx="220284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隶书" pitchFamily="49" charset="-122"/>
                <a:ea typeface="隶书" pitchFamily="49" charset="-122"/>
              </a:rPr>
              <a:t>1405</a:t>
            </a:r>
            <a:r>
              <a:rPr lang="zh-CN" altLang="en-US" sz="2400" b="1" dirty="0">
                <a:latin typeface="隶书" pitchFamily="49" charset="-122"/>
                <a:ea typeface="隶书" pitchFamily="49" charset="-122"/>
              </a:rPr>
              <a:t>年</a:t>
            </a:r>
            <a:r>
              <a:rPr lang="en-US" altLang="zh-CN" sz="2400" b="1" dirty="0">
                <a:latin typeface="隶书" pitchFamily="49" charset="-122"/>
                <a:ea typeface="隶书" pitchFamily="49" charset="-122"/>
              </a:rPr>
              <a:t>-1433</a:t>
            </a:r>
            <a:r>
              <a:rPr lang="zh-CN" altLang="en-US" sz="2400" b="1" dirty="0">
                <a:latin typeface="隶书" pitchFamily="49" charset="-122"/>
                <a:ea typeface="隶书" pitchFamily="49" charset="-122"/>
              </a:rPr>
              <a:t>年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3779913" y="1329612"/>
            <a:ext cx="80342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隶书" pitchFamily="49" charset="-122"/>
                <a:ea typeface="隶书" pitchFamily="49" charset="-122"/>
              </a:rPr>
              <a:t>七次</a:t>
            </a:r>
          </a:p>
        </p:txBody>
      </p:sp>
      <p:sp>
        <p:nvSpPr>
          <p:cNvPr id="7" name="Text Box 26"/>
          <p:cNvSpPr txBox="1">
            <a:spLocks noChangeArrowheads="1"/>
          </p:cNvSpPr>
          <p:nvPr/>
        </p:nvSpPr>
        <p:spPr bwMode="auto">
          <a:xfrm>
            <a:off x="3779912" y="1707654"/>
            <a:ext cx="2232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隶书" pitchFamily="49" charset="-122"/>
                <a:ea typeface="隶书" pitchFamily="49" charset="-122"/>
              </a:rPr>
              <a:t>明成祖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59832" y="2193708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隶书"/>
              </a:rPr>
              <a:t>丝绸、瓷器、茶叶、漆器、金银货币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31840" y="2625756"/>
            <a:ext cx="46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隶书"/>
              </a:rPr>
              <a:t>慷慨送礼、贸易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31840" y="3165816"/>
            <a:ext cx="432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隶书"/>
              </a:rPr>
              <a:t>亚非</a:t>
            </a:r>
            <a:r>
              <a:rPr lang="en-US" altLang="zh-CN" sz="2400" b="1" dirty="0">
                <a:ea typeface="隶书"/>
              </a:rPr>
              <a:t>30</a:t>
            </a:r>
            <a:r>
              <a:rPr lang="zh-CN" altLang="en-US" sz="2400" b="1" dirty="0">
                <a:ea typeface="隶书"/>
              </a:rPr>
              <a:t>多个国家和地区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059832" y="3705876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隶书"/>
              </a:rPr>
              <a:t>非洲东海岸和红海沿岸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1108</Words>
  <Application>Microsoft Office PowerPoint</Application>
  <PresentationFormat>全屏显示(16:9)</PresentationFormat>
  <Paragraphs>97</Paragraphs>
  <Slides>23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KaiTi</vt:lpstr>
      <vt:lpstr>SimHei</vt:lpstr>
      <vt:lpstr>SimHei</vt:lpstr>
      <vt:lpstr>华文楷体</vt:lpstr>
      <vt:lpstr>华文隶书</vt:lpstr>
      <vt:lpstr>STXinwei</vt:lpstr>
      <vt:lpstr>隶书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会玲 郭</cp:lastModifiedBy>
  <cp:revision>78</cp:revision>
  <dcterms:modified xsi:type="dcterms:W3CDTF">2020-04-26T03:05:49Z</dcterms:modified>
</cp:coreProperties>
</file>

<file path=docProps/thumbnail.jpeg>
</file>